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1" r:id="rId5"/>
    <p:sldId id="263" r:id="rId6"/>
    <p:sldId id="266" r:id="rId7"/>
    <p:sldId id="262" r:id="rId8"/>
    <p:sldId id="260" r:id="rId9"/>
    <p:sldId id="265" r:id="rId10"/>
    <p:sldId id="267" r:id="rId11"/>
    <p:sldId id="268" r:id="rId12"/>
    <p:sldId id="296" r:id="rId13"/>
    <p:sldId id="269" r:id="rId14"/>
    <p:sldId id="292" r:id="rId15"/>
    <p:sldId id="298" r:id="rId16"/>
    <p:sldId id="271" r:id="rId17"/>
    <p:sldId id="272" r:id="rId18"/>
    <p:sldId id="273" r:id="rId19"/>
    <p:sldId id="274" r:id="rId20"/>
    <p:sldId id="276" r:id="rId21"/>
    <p:sldId id="278" r:id="rId22"/>
    <p:sldId id="277" r:id="rId23"/>
    <p:sldId id="279" r:id="rId24"/>
    <p:sldId id="293" r:id="rId25"/>
    <p:sldId id="294" r:id="rId26"/>
    <p:sldId id="295" r:id="rId27"/>
    <p:sldId id="297" r:id="rId28"/>
    <p:sldId id="270" r:id="rId29"/>
    <p:sldId id="283" r:id="rId30"/>
    <p:sldId id="284" r:id="rId31"/>
    <p:sldId id="287" r:id="rId32"/>
    <p:sldId id="285" r:id="rId33"/>
    <p:sldId id="288" r:id="rId34"/>
    <p:sldId id="286" r:id="rId35"/>
    <p:sldId id="289"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3878" autoAdjust="0"/>
  </p:normalViewPr>
  <p:slideViewPr>
    <p:cSldViewPr snapToGrid="0">
      <p:cViewPr>
        <p:scale>
          <a:sx n="63" d="100"/>
          <a:sy n="63" d="100"/>
        </p:scale>
        <p:origin x="73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ourses.lumenlearning.com/wm-nmbiology1/chapter/reading-eukaryotic-transcription-gene-regulation/" TargetMode="External"/><Relationship Id="rId4" Type="http://schemas.openxmlformats.org/officeDocument/2006/relationships/hyperlink" Target="http://www.personal.psu.edu/sxt30/projects_chromatinenzyme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idenlab.org/juicebo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a:t>
            </a:r>
            <a:r>
              <a:rPr lang="en-US" dirty="0" err="1"/>
              <a:t>specfic</a:t>
            </a:r>
            <a:r>
              <a:rPr lang="en-US" dirty="0"/>
              <a:t>:</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lstStyle/>
          <a:p>
            <a:r>
              <a:rPr lang="en-US" dirty="0"/>
              <a:t>Detail outline of model construction here</a:t>
            </a:r>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Model Construction: Establishing the response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will lead to heavily imbalanced classes and low imbalance ratios.</a:t>
                </a:r>
              </a:p>
              <a:p>
                <a:endParaRPr lang="en-US" dirty="0"/>
              </a:p>
              <a:p>
                <a14:m>
                  <m:oMath xmlns:m="http://schemas.openxmlformats.org/officeDocument/2006/math">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𝐼𝑚𝑏𝑎𝑙𝑎𝑛𝑐𝑒</m:t>
                        </m:r>
                      </m:num>
                      <m:den>
                        <m:r>
                          <a:rPr lang="en-US" b="0" i="1" smtClean="0">
                            <a:latin typeface="Cambria Math" panose="02040503050406030204" pitchFamily="18" charset="0"/>
                          </a:rPr>
                          <m:t>𝑅𝑎𝑡𝑖𝑜</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𝑀𝑖𝑛𝑜𝑟𝑖𝑡𝑦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num>
                      <m:den>
                        <m:r>
                          <a:rPr lang="en-US" b="0" i="1" smtClean="0">
                            <a:latin typeface="Cambria Math" panose="02040503050406030204" pitchFamily="18" charset="0"/>
                          </a:rPr>
                          <m:t>𝑀𝑎𝑗𝑜𝑟𝑖𝑡𝑦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den>
                    </m:f>
                    <m:r>
                      <a:rPr lang="en-US" b="0" i="1" smtClean="0">
                        <a:latin typeface="Cambria Math" panose="02040503050406030204" pitchFamily="18" charset="0"/>
                      </a:rPr>
                      <m:t> </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Using the sets of genomic annotations, we created three types of predictors that were used as features for subsequent models to analyze their respective spatial relationship with TAD boundaries</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863" y="1825625"/>
            <a:ext cx="4917584" cy="4350321"/>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a:t>
            </a:r>
            <a:r>
              <a:rPr lang="en-US" dirty="0" err="1"/>
              <a:t>refered</a:t>
            </a:r>
            <a:r>
              <a:rPr lang="en-US" dirty="0"/>
              <a:t>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600" dirty="0"/>
              <a:t>Predicting TAD Boundary Formation</a:t>
            </a:r>
            <a:endParaRPr lang="en-US" sz="2800" dirty="0"/>
          </a:p>
          <a:p>
            <a:pPr marL="687388" lvl="1"/>
            <a:r>
              <a:rPr lang="en-US" dirty="0"/>
              <a:t>Addressing data irregularities and characteristics</a:t>
            </a:r>
          </a:p>
          <a:p>
            <a:pPr marL="685800" lvl="2"/>
            <a:r>
              <a:rPr lang="en-US" sz="2400" dirty="0"/>
              <a:t>Establishing relationships between annotations and TADs</a:t>
            </a:r>
          </a:p>
          <a:p>
            <a:pPr marL="685800" lvl="2"/>
            <a:r>
              <a:rPr lang="en-US" sz="2400" dirty="0"/>
              <a:t>Identifying which epigenomic features are most predictive of TADs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Model Construction: 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reduces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Model Construction: 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Model Construction: Measuring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Model Construction: Performance Metrics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a:rPr lang="en-US" b="0" i="1" smtClean="0">
                        <a:latin typeface="Cambria Math" panose="02040503050406030204" pitchFamily="18" charset="0"/>
                      </a:rPr>
                      <m:t>𝑆𝑐𝑜𝑟𝑒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a:p>
              <a:p>
                <a:endParaRPr lang="en-US" dirty="0"/>
              </a:p>
              <a:p>
                <a14:m>
                  <m:oMath xmlns:m="http://schemas.openxmlformats.org/officeDocument/2006/math">
                    <m:r>
                      <a:rPr lang="en-US" b="0" i="1" smtClean="0">
                        <a:latin typeface="Cambria Math" panose="02040503050406030204" pitchFamily="18" charset="0"/>
                      </a:rPr>
                      <m:t>𝑀𝐶𝐶</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 ∗</m:t>
                        </m:r>
                        <m:r>
                          <a:rPr lang="en-US" b="0" i="1" smtClean="0">
                            <a:latin typeface="Cambria Math" panose="02040503050406030204" pitchFamily="18" charset="0"/>
                          </a:rPr>
                          <m:t>𝑇𝑁</m:t>
                        </m:r>
                        <m:r>
                          <a:rPr lang="en-US" b="0" i="1" smtClean="0">
                            <a:latin typeface="Cambria Math" panose="02040503050406030204" pitchFamily="18" charset="0"/>
                          </a:rPr>
                          <m:t> −</m:t>
                        </m:r>
                        <m:r>
                          <a:rPr lang="en-US" b="0" i="1" smtClean="0">
                            <a:latin typeface="Cambria Math" panose="02040503050406030204" pitchFamily="18" charset="0"/>
                          </a:rPr>
                          <m:t>𝐹𝑃</m:t>
                        </m:r>
                        <m:r>
                          <a:rPr lang="en-US" b="0" i="1" smtClean="0">
                            <a:latin typeface="Cambria Math" panose="02040503050406030204" pitchFamily="18" charset="0"/>
                          </a:rPr>
                          <m:t> ∗</m:t>
                        </m:r>
                        <m:r>
                          <a:rPr lang="en-US" b="0" i="1" smtClean="0">
                            <a:latin typeface="Cambria Math" panose="02040503050406030204" pitchFamily="18" charset="0"/>
                          </a:rPr>
                          <m:t>𝐹𝑁</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e>
                        </m:rad>
                      </m:den>
                    </m:f>
                  </m:oMath>
                </a14:m>
                <a:endParaRPr lang="en-US" dirty="0"/>
              </a:p>
              <a:p>
                <a:endParaRPr lang="en-US" dirty="0"/>
              </a:p>
              <a:p>
                <a14:m>
                  <m:oMath xmlns:m="http://schemas.openxmlformats.org/officeDocument/2006/math">
                    <m:r>
                      <a:rPr lang="en-US" b="0" i="1" smtClean="0">
                        <a:latin typeface="Cambria Math" panose="02040503050406030204" pitchFamily="18" charset="0"/>
                      </a:rPr>
                      <m:t>𝐵𝑎𝑙𝑎𝑛𝑐𝑒𝑑</m:t>
                    </m:r>
                    <m:r>
                      <a:rPr lang="en-US" b="0" i="1" smtClean="0">
                        <a:latin typeface="Cambria Math" panose="02040503050406030204" pitchFamily="18" charset="0"/>
                      </a:rPr>
                      <m:t> </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m:t>
                    </m:r>
                  </m:oMath>
                </a14:m>
                <a:endParaRPr lang="en-US"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normAutofit fontScale="55000" lnSpcReduction="20000"/>
          </a:bodyPr>
          <a:lstStyle/>
          <a:p>
            <a:r>
              <a:rPr lang="en-US" dirty="0"/>
              <a:t>We evaluated and compared multiple random forest classification algorithms built on domain data extracted from Hi-C datasets for 2 cell lines: </a:t>
            </a:r>
          </a:p>
          <a:p>
            <a:pPr marL="0" indent="0" algn="ctr">
              <a:buNone/>
            </a:pPr>
            <a:r>
              <a:rPr lang="en-US" dirty="0"/>
              <a:t>C = {GM12878, K562}</a:t>
            </a:r>
          </a:p>
          <a:p>
            <a:r>
              <a:rPr lang="en-US" dirty="0"/>
              <a:t>At 4 different data resolutions:</a:t>
            </a:r>
          </a:p>
          <a:p>
            <a:pPr marL="0" indent="0" algn="ctr">
              <a:buNone/>
            </a:pPr>
            <a:r>
              <a:rPr lang="en-US" dirty="0"/>
              <a:t>R = {10 kb, 25 kb, 50 kb, 100 kb}</a:t>
            </a:r>
          </a:p>
          <a:p>
            <a:r>
              <a:rPr lang="en-US" dirty="0"/>
              <a:t>For each classifier, we combined three predictor types: </a:t>
            </a:r>
          </a:p>
          <a:p>
            <a:pPr marL="0" indent="0" algn="ctr">
              <a:buNone/>
            </a:pPr>
            <a:r>
              <a:rPr lang="en-US" dirty="0"/>
              <a:t>P = {OC, OP, Distance} </a:t>
            </a:r>
          </a:p>
          <a:p>
            <a:r>
              <a:rPr lang="en-US" dirty="0"/>
              <a:t>With 4 class balancing techniques: </a:t>
            </a:r>
          </a:p>
          <a:p>
            <a:pPr marL="0" indent="0" algn="ctr">
              <a:buNone/>
            </a:pPr>
            <a:r>
              <a:rPr lang="en-US" dirty="0"/>
              <a:t>B = {None, RUS, ROS, SMOTE}. </a:t>
            </a:r>
          </a:p>
          <a:p>
            <a:r>
              <a:rPr lang="en-US" dirty="0"/>
              <a:t>A system produced from the ensemble framework was defined as: </a:t>
            </a:r>
          </a:p>
          <a:p>
            <a:pPr marL="0" indent="0" algn="ctr">
              <a:buNone/>
            </a:pPr>
            <a:r>
              <a:rPr lang="en-US" dirty="0"/>
              <a:t>E = {c, r, p, b}, </a:t>
            </a:r>
          </a:p>
          <a:p>
            <a:pPr marL="227013" indent="0">
              <a:buNone/>
            </a:pPr>
            <a:r>
              <a:rPr lang="en-US" dirty="0"/>
              <a:t>where c \in C, R \in R, p \in P, and b \in B. </a:t>
            </a:r>
          </a:p>
          <a:p>
            <a:r>
              <a:rPr lang="en-US" dirty="0"/>
              <a:t>Letting |X| denote the cardinality of each set, we evaluated |C| x |R| x |P| x |B| different ensemble systems, totaling 96 separate models. </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11" name="Picture 10">
            <a:extLst>
              <a:ext uri="{FF2B5EF4-FFF2-40B4-BE49-F238E27FC236}">
                <a16:creationId xmlns:a16="http://schemas.microsoft.com/office/drawing/2014/main" id="{70DA98D8-8C21-42D9-867E-9A8860F9C0D1}"/>
              </a:ext>
            </a:extLst>
          </p:cNvPr>
          <p:cNvPicPr>
            <a:picLocks noChangeAspect="1"/>
          </p:cNvPicPr>
          <p:nvPr/>
        </p:nvPicPr>
        <p:blipFill>
          <a:blip r:embed="rId2"/>
          <a:stretch>
            <a:fillRect/>
          </a:stretch>
        </p:blipFill>
        <p:spPr>
          <a:xfrm>
            <a:off x="7091359" y="1821479"/>
            <a:ext cx="4262441" cy="4351338"/>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Includes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
        <p:nvSpPr>
          <p:cNvPr id="4" name="Rectangle 3">
            <a:extLst>
              <a:ext uri="{FF2B5EF4-FFF2-40B4-BE49-F238E27FC236}">
                <a16:creationId xmlns:a16="http://schemas.microsoft.com/office/drawing/2014/main" id="{2A5482FB-5F13-4FC0-8218-EA1F8466B8B1}"/>
              </a:ext>
            </a:extLst>
          </p:cNvPr>
          <p:cNvSpPr/>
          <p:nvPr/>
        </p:nvSpPr>
        <p:spPr>
          <a:xfrm>
            <a:off x="7416638" y="3984059"/>
            <a:ext cx="3197475" cy="215444"/>
          </a:xfrm>
          <a:prstGeom prst="rect">
            <a:avLst/>
          </a:prstGeom>
        </p:spPr>
        <p:txBody>
          <a:bodyPr wrap="square">
            <a:spAutoFit/>
          </a:bodyPr>
          <a:lstStyle/>
          <a:p>
            <a:r>
              <a:rPr lang="en-US" sz="800" dirty="0">
                <a:hlinkClick r:id="rId4"/>
              </a:rPr>
              <a:t>http://www.personal.psu.edu/sxt30/projects_chromatinenzymes.html</a:t>
            </a:r>
            <a:endParaRPr lang="en-US" sz="800" dirty="0"/>
          </a:p>
        </p:txBody>
      </p:sp>
      <p:sp>
        <p:nvSpPr>
          <p:cNvPr id="5" name="Rectangle 4">
            <a:extLst>
              <a:ext uri="{FF2B5EF4-FFF2-40B4-BE49-F238E27FC236}">
                <a16:creationId xmlns:a16="http://schemas.microsoft.com/office/drawing/2014/main" id="{2B977FB9-54DA-40B4-B817-366577306A20}"/>
              </a:ext>
            </a:extLst>
          </p:cNvPr>
          <p:cNvSpPr/>
          <p:nvPr/>
        </p:nvSpPr>
        <p:spPr>
          <a:xfrm>
            <a:off x="7467157" y="6492875"/>
            <a:ext cx="3315950" cy="338554"/>
          </a:xfrm>
          <a:prstGeom prst="rect">
            <a:avLst/>
          </a:prstGeom>
        </p:spPr>
        <p:txBody>
          <a:bodyPr wrap="square">
            <a:spAutoFit/>
          </a:bodyPr>
          <a:lstStyle/>
          <a:p>
            <a:r>
              <a:rPr lang="en-US" sz="800" dirty="0">
                <a:hlinkClick r:id="rId5"/>
              </a:rPr>
              <a:t>https://courses.lumenlearning.com/wm-nmbiology1/chapter/reading-eukaryotic-transcription-gene-regulation/</a:t>
            </a:r>
            <a:endParaRPr lang="en-US" sz="800" dirty="0"/>
          </a:p>
        </p:txBody>
      </p:sp>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1" y="1825625"/>
            <a:ext cx="4324876" cy="4351338"/>
          </a:xfrm>
        </p:spPr>
        <p:txBody>
          <a:bodyPr/>
          <a:lstStyle/>
          <a:p>
            <a:r>
              <a:rPr lang="en-US" dirty="0"/>
              <a:t>More info</a:t>
            </a:r>
          </a:p>
        </p:txBody>
      </p:sp>
      <p:pic>
        <p:nvPicPr>
          <p:cNvPr id="7" name="Picture 6">
            <a:extLst>
              <a:ext uri="{FF2B5EF4-FFF2-40B4-BE49-F238E27FC236}">
                <a16:creationId xmlns:a16="http://schemas.microsoft.com/office/drawing/2014/main" id="{B4AF859B-1EC2-4E7A-91C0-931A85B973ED}"/>
              </a:ext>
            </a:extLst>
          </p:cNvPr>
          <p:cNvPicPr>
            <a:picLocks noChangeAspect="1"/>
          </p:cNvPicPr>
          <p:nvPr/>
        </p:nvPicPr>
        <p:blipFill>
          <a:blip r:embed="rId2"/>
          <a:stretch>
            <a:fillRect/>
          </a:stretch>
        </p:blipFill>
        <p:spPr>
          <a:xfrm>
            <a:off x="2887206" y="1825624"/>
            <a:ext cx="9177356" cy="4716629"/>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Drastically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D788B62A-47B4-4FE5-8E78-821D1CAE4023}"/>
              </a:ext>
            </a:extLst>
          </p:cNvPr>
          <p:cNvPicPr>
            <a:picLocks noChangeAspect="1"/>
          </p:cNvPicPr>
          <p:nvPr/>
        </p:nvPicPr>
        <p:blipFill>
          <a:blip r:embed="rId2"/>
          <a:stretch>
            <a:fillRect/>
          </a:stretch>
        </p:blipFill>
        <p:spPr>
          <a:xfrm>
            <a:off x="2913950" y="1825626"/>
            <a:ext cx="9081277" cy="4667250"/>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Distance-Type Predictors Further Improve Model Performance</a:t>
            </a:r>
          </a:p>
        </p:txBody>
      </p:sp>
      <p:pic>
        <p:nvPicPr>
          <p:cNvPr id="6" name="Content Placeholder 5">
            <a:extLst>
              <a:ext uri="{FF2B5EF4-FFF2-40B4-BE49-F238E27FC236}">
                <a16:creationId xmlns:a16="http://schemas.microsoft.com/office/drawing/2014/main" id="{E999166F-C5FF-43BE-8E92-1BF86E599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621" y="1825625"/>
            <a:ext cx="8158758" cy="4351338"/>
          </a:xfrm>
        </p:spPr>
      </p:pic>
    </p:spTree>
    <p:extLst>
      <p:ext uri="{BB962C8B-B14F-4D97-AF65-F5344CB8AC3E}">
        <p14:creationId xmlns:p14="http://schemas.microsoft.com/office/powerpoint/2010/main" val="1363399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rmAutofit fontScale="90000"/>
          </a:bodyPr>
          <a:lstStyle/>
          <a:p>
            <a:r>
              <a:rPr lang="en-US" dirty="0"/>
              <a:t>Models Implemented on SMOTE Re-Sampled Data with Distance-Type Predictors Performed Best</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5257800" cy="4351338"/>
          </a:xfrm>
        </p:spPr>
        <p:txBody>
          <a:bodyPr/>
          <a:lstStyle/>
          <a:p>
            <a:r>
              <a:rPr lang="en-US" dirty="0"/>
              <a:t>More info</a:t>
            </a:r>
          </a:p>
        </p:txBody>
      </p:sp>
      <p:pic>
        <p:nvPicPr>
          <p:cNvPr id="9" name="Picture 8">
            <a:extLst>
              <a:ext uri="{FF2B5EF4-FFF2-40B4-BE49-F238E27FC236}">
                <a16:creationId xmlns:a16="http://schemas.microsoft.com/office/drawing/2014/main" id="{F3CC3624-7E75-4FE8-9281-B3B12F118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653" y="1825625"/>
            <a:ext cx="6633347" cy="4824253"/>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Importance Heatmaps</a:t>
            </a:r>
          </a:p>
        </p:txBody>
      </p:sp>
      <p:sp>
        <p:nvSpPr>
          <p:cNvPr id="3" name="Content Placeholder 2">
            <a:extLst>
              <a:ext uri="{FF2B5EF4-FFF2-40B4-BE49-F238E27FC236}">
                <a16:creationId xmlns:a16="http://schemas.microsoft.com/office/drawing/2014/main" id="{9C1F50A3-344D-49D8-A68B-43119AB9BE4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9D9C75-D19B-42B5-934E-586826E1C682}"/>
              </a:ext>
            </a:extLst>
          </p:cNvPr>
          <p:cNvPicPr>
            <a:picLocks noChangeAspect="1"/>
          </p:cNvPicPr>
          <p:nvPr/>
        </p:nvPicPr>
        <p:blipFill>
          <a:blip r:embed="rId2"/>
          <a:stretch>
            <a:fillRect/>
          </a:stretch>
        </p:blipFill>
        <p:spPr>
          <a:xfrm>
            <a:off x="1271403" y="1886248"/>
            <a:ext cx="9649193" cy="4824189"/>
          </a:xfrm>
          <a:prstGeom prst="rect">
            <a:avLst/>
          </a:prstGeom>
        </p:spPr>
      </p:pic>
    </p:spTree>
    <p:extLst>
      <p:ext uri="{BB962C8B-B14F-4D97-AF65-F5344CB8AC3E}">
        <p14:creationId xmlns:p14="http://schemas.microsoft.com/office/powerpoint/2010/main" val="1414409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9303-2798-4DB7-8466-D19F49E27E04}"/>
              </a:ext>
            </a:extLst>
          </p:cNvPr>
          <p:cNvSpPr>
            <a:spLocks noGrp="1"/>
          </p:cNvSpPr>
          <p:nvPr>
            <p:ph type="title"/>
          </p:nvPr>
        </p:nvSpPr>
        <p:spPr/>
        <p:txBody>
          <a:bodyPr/>
          <a:lstStyle/>
          <a:p>
            <a:r>
              <a:rPr lang="en-US" dirty="0"/>
              <a:t>Variable </a:t>
            </a:r>
            <a:r>
              <a:rPr lang="en-US" dirty="0" err="1"/>
              <a:t>Importances</a:t>
            </a:r>
            <a:r>
              <a:rPr lang="en-US" dirty="0"/>
              <a:t> Confirm Familiar Biological </a:t>
            </a:r>
            <a:r>
              <a:rPr lang="en-US" dirty="0" err="1"/>
              <a:t>Signficance</a:t>
            </a:r>
            <a:endParaRPr lang="en-US" dirty="0"/>
          </a:p>
        </p:txBody>
      </p:sp>
      <p:sp>
        <p:nvSpPr>
          <p:cNvPr id="3" name="Content Placeholder 2">
            <a:extLst>
              <a:ext uri="{FF2B5EF4-FFF2-40B4-BE49-F238E27FC236}">
                <a16:creationId xmlns:a16="http://schemas.microsoft.com/office/drawing/2014/main" id="{BABB4469-9B8A-4B5C-9B33-3000DC575DC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89B55FF-0324-4F8C-94D6-F67689F888C6}"/>
              </a:ext>
            </a:extLst>
          </p:cNvPr>
          <p:cNvPicPr>
            <a:picLocks noChangeAspect="1"/>
          </p:cNvPicPr>
          <p:nvPr/>
        </p:nvPicPr>
        <p:blipFill>
          <a:blip r:embed="rId2"/>
          <a:stretch>
            <a:fillRect/>
          </a:stretch>
        </p:blipFill>
        <p:spPr>
          <a:xfrm>
            <a:off x="6958343" y="1829414"/>
            <a:ext cx="4494275" cy="4663461"/>
          </a:xfrm>
          <a:prstGeom prst="rect">
            <a:avLst/>
          </a:prstGeom>
        </p:spPr>
      </p:pic>
    </p:spTree>
    <p:extLst>
      <p:ext uri="{BB962C8B-B14F-4D97-AF65-F5344CB8AC3E}">
        <p14:creationId xmlns:p14="http://schemas.microsoft.com/office/powerpoint/2010/main" val="733892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a:bodyPr>
          <a:lstStyle/>
          <a:p>
            <a:r>
              <a:rPr lang="en-US" dirty="0"/>
              <a:t>A set of molecular biology methods used to analyze the spatial organization of chromatin in a cell.</a:t>
            </a:r>
          </a:p>
          <a:p>
            <a:pPr>
              <a:buNone/>
            </a:pPr>
            <a:r>
              <a:rPr lang="en-US" dirty="0"/>
              <a:t> </a:t>
            </a:r>
          </a:p>
          <a:p>
            <a:r>
              <a:rPr lang="en-US" dirty="0"/>
              <a:t>Quantify the number of interactions between genomic loci that are nearby in 3-D space, but may be separated by many nucleotides in the linear genome</a:t>
            </a:r>
          </a:p>
          <a:p>
            <a:endParaRPr lang="en-US" dirty="0"/>
          </a:p>
        </p:txBody>
      </p:sp>
      <p:pic>
        <p:nvPicPr>
          <p:cNvPr id="5" name="Picture 4">
            <a:extLst>
              <a:ext uri="{FF2B5EF4-FFF2-40B4-BE49-F238E27FC236}">
                <a16:creationId xmlns:a16="http://schemas.microsoft.com/office/drawing/2014/main" id="{8A068926-7C1B-4AE8-A59D-92D2A336A828}"/>
              </a:ext>
            </a:extLst>
          </p:cNvPr>
          <p:cNvPicPr>
            <a:picLocks noChangeAspect="1"/>
          </p:cNvPicPr>
          <p:nvPr/>
        </p:nvPicPr>
        <p:blipFill>
          <a:blip r:embed="rId2"/>
          <a:stretch>
            <a:fillRect/>
          </a:stretch>
        </p:blipFill>
        <p:spPr>
          <a:xfrm>
            <a:off x="7179168" y="1825625"/>
            <a:ext cx="3876567" cy="43513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Topologically Associating Domains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4" name="Rectangle 3">
            <a:extLst>
              <a:ext uri="{FF2B5EF4-FFF2-40B4-BE49-F238E27FC236}">
                <a16:creationId xmlns:a16="http://schemas.microsoft.com/office/drawing/2014/main" id="{D16D075B-168C-475A-934A-10113A643CE3}"/>
              </a:ext>
            </a:extLst>
          </p:cNvPr>
          <p:cNvSpPr/>
          <p:nvPr/>
        </p:nvSpPr>
        <p:spPr>
          <a:xfrm>
            <a:off x="151885" y="6165442"/>
            <a:ext cx="1725152" cy="246221"/>
          </a:xfrm>
          <a:prstGeom prst="rect">
            <a:avLst/>
          </a:prstGeom>
        </p:spPr>
        <p:txBody>
          <a:bodyPr wrap="none">
            <a:spAutoFit/>
          </a:bodyPr>
          <a:lstStyle/>
          <a:p>
            <a:r>
              <a:rPr lang="en-US" sz="1000" dirty="0">
                <a:hlinkClick r:id="rId3"/>
              </a:rPr>
              <a:t>http://aidenlab.org/juicebox/</a:t>
            </a:r>
            <a:endParaRPr lang="en-US" sz="1000" dirty="0"/>
          </a:p>
        </p:txBody>
      </p:sp>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4" name="Picture 3">
            <a:extLst>
              <a:ext uri="{FF2B5EF4-FFF2-40B4-BE49-F238E27FC236}">
                <a16:creationId xmlns:a16="http://schemas.microsoft.com/office/drawing/2014/main" id="{3D515C80-9CCD-46A2-9503-99021D058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1447</TotalTime>
  <Words>1843</Words>
  <Application>Microsoft Office PowerPoint</Application>
  <PresentationFormat>Widescreen</PresentationFormat>
  <Paragraphs>172</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Topologically Associating Domains</vt:lpstr>
      <vt:lpstr>Characteristics of TADs</vt:lpstr>
      <vt:lpstr>Relating TAD Boundaries to Epigenomic Functions</vt:lpstr>
      <vt:lpstr>Using Epigenomic Annotations to Predict TAD Formation </vt:lpstr>
      <vt:lpstr>Domain Data Source</vt:lpstr>
      <vt:lpstr>Genomic Annotation Data Source</vt:lpstr>
      <vt:lpstr>Model Construction</vt:lpstr>
      <vt:lpstr>Model Construction: Establishing the response</vt:lpstr>
      <vt:lpstr>Model Construction: Establishing the response</vt:lpstr>
      <vt:lpstr>Model Construction: Establishing the response</vt:lpstr>
      <vt:lpstr>Model Construction: Feature engineering</vt:lpstr>
      <vt:lpstr>Model Construction: Predictor Types</vt:lpstr>
      <vt:lpstr>Model Construction: Predictor Types</vt:lpstr>
      <vt:lpstr>Model Construction: Predictor Types</vt:lpstr>
      <vt:lpstr>Model Construction: Re-sampling Techniques</vt:lpstr>
      <vt:lpstr>Model Construction: Re-sampling Techniques</vt:lpstr>
      <vt:lpstr>Model Construction: Re-sampling Techniques</vt:lpstr>
      <vt:lpstr>Model Construction: Re-sampling Techniques</vt:lpstr>
      <vt:lpstr>Model Construction: Feature Reduction</vt:lpstr>
      <vt:lpstr>Model Construction: Classification</vt:lpstr>
      <vt:lpstr>Model Construction: Measuring Performance</vt:lpstr>
      <vt:lpstr>Model Construction: Performance Metrics</vt:lpstr>
      <vt:lpstr>Forming an Ensemble Framework</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Drastically Improves Model Performance</vt:lpstr>
      <vt:lpstr>Distance-Type Predictors Further Improve Model Performance</vt:lpstr>
      <vt:lpstr>Models Implemented on SMOTE Re-Sampled Data with Distance-Type Predictors Performed Best</vt:lpstr>
      <vt:lpstr>Variable Importance Heatmaps</vt:lpstr>
      <vt:lpstr>Variable Importances Confirm Familiar Biological Signficance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81</cp:revision>
  <dcterms:created xsi:type="dcterms:W3CDTF">2019-03-30T17:33:03Z</dcterms:created>
  <dcterms:modified xsi:type="dcterms:W3CDTF">2019-04-01T04:18:32Z</dcterms:modified>
</cp:coreProperties>
</file>